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434" r:id="rId2"/>
    <p:sldId id="435" r:id="rId3"/>
    <p:sldId id="432" r:id="rId4"/>
    <p:sldId id="433" r:id="rId5"/>
    <p:sldId id="400" r:id="rId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5ABA"/>
    <a:srgbClr val="FF3333"/>
    <a:srgbClr val="1C69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89" autoAdjust="0"/>
    <p:restoredTop sz="94660"/>
  </p:normalViewPr>
  <p:slideViewPr>
    <p:cSldViewPr snapToGrid="0">
      <p:cViewPr>
        <p:scale>
          <a:sx n="65" d="100"/>
          <a:sy n="65" d="100"/>
        </p:scale>
        <p:origin x="-1026" y="-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056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8056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r">
              <a:defRPr sz="1200"/>
            </a:lvl1pPr>
          </a:lstStyle>
          <a:p>
            <a:fld id="{69BD06D6-87AF-48AD-828F-2EA4AA48BA1A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1" tIns="45711" rIns="91421" bIns="4571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21" tIns="45711" rIns="91421" bIns="4571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6"/>
            <a:ext cx="2945659" cy="498055"/>
          </a:xfrm>
          <a:prstGeom prst="rect">
            <a:avLst/>
          </a:prstGeom>
        </p:spPr>
        <p:txBody>
          <a:bodyPr vert="horz" lIns="91421" tIns="45711" rIns="91421" bIns="4571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6"/>
            <a:ext cx="2945659" cy="498055"/>
          </a:xfrm>
          <a:prstGeom prst="rect">
            <a:avLst/>
          </a:prstGeom>
        </p:spPr>
        <p:txBody>
          <a:bodyPr vert="horz" lIns="91421" tIns="45711" rIns="91421" bIns="45711" rtlCol="0" anchor="b"/>
          <a:lstStyle>
            <a:lvl1pPr algn="r">
              <a:defRPr sz="1200"/>
            </a:lvl1pPr>
          </a:lstStyle>
          <a:p>
            <a:fld id="{638108EE-FF33-4A50-A5A6-FBC31EE668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18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8513">
              <a:defRPr/>
            </a:pPr>
            <a:endParaRPr lang="ru-RU" dirty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261" indent="-28548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939" indent="-2283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717" indent="-2283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492" indent="-2283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2267" indent="-228388" defTabSz="91831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9042" indent="-228388" defTabSz="91831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5818" indent="-228388" defTabSz="91831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2595" indent="-228388" defTabSz="91831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8310" fontAlgn="base">
              <a:spcBef>
                <a:spcPct val="0"/>
              </a:spcBef>
              <a:spcAft>
                <a:spcPct val="0"/>
              </a:spcAft>
            </a:pPr>
            <a:fld id="{5111988E-5D36-416C-9B19-390DE5AB082C}" type="slidenum">
              <a:rPr lang="ru-RU"/>
              <a:pPr defTabSz="9183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110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775B7-372E-448A-B08A-34910D004A2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318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775B7-372E-448A-B08A-34910D004A2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796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775B7-372E-448A-B08A-34910D004A2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551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775B7-372E-448A-B08A-34910D004A2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440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52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67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170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068866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191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019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843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095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23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430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126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65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DD6C7-BE76-4738-98FE-721F3533EC9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726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Прямоугольник 69"/>
          <p:cNvSpPr/>
          <p:nvPr/>
        </p:nvSpPr>
        <p:spPr>
          <a:xfrm>
            <a:off x="4788" y="0"/>
            <a:ext cx="12187212" cy="3659907"/>
          </a:xfrm>
          <a:prstGeom prst="rect">
            <a:avLst/>
          </a:prstGeom>
          <a:solidFill>
            <a:srgbClr val="1C69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pic>
        <p:nvPicPr>
          <p:cNvPr id="6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0488" y="836145"/>
            <a:ext cx="2215812" cy="232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2" name="Группа 21">
            <a:extLst>
              <a:ext uri="{FF2B5EF4-FFF2-40B4-BE49-F238E27FC236}">
                <a16:creationId xmlns:a16="http://schemas.microsoft.com/office/drawing/2014/main" xmlns="" id="{FB78115B-C6A5-41E0-932C-34DB86D9E81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683712" y="1104618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85" name="Graphic 1">
              <a:extLst>
                <a:ext uri="{FF2B5EF4-FFF2-40B4-BE49-F238E27FC236}">
                  <a16:creationId xmlns:a16="http://schemas.microsoft.com/office/drawing/2014/main" xmlns="" id="{E90D109E-C172-40AE-BFF7-646FF506EE35}"/>
                </a:ext>
              </a:extLst>
            </p:cNvPr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88" name="Graphic 1">
              <a:extLst>
                <a:ext uri="{FF2B5EF4-FFF2-40B4-BE49-F238E27FC236}">
                  <a16:creationId xmlns:a16="http://schemas.microsoft.com/office/drawing/2014/main" xmlns="" id="{AFE94FE4-BB04-491E-8783-4E416C2D1168}"/>
                </a:ext>
              </a:extLst>
            </p:cNvPr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95" name="Graphic 1">
              <a:extLst>
                <a:ext uri="{FF2B5EF4-FFF2-40B4-BE49-F238E27FC236}">
                  <a16:creationId xmlns:a16="http://schemas.microsoft.com/office/drawing/2014/main" xmlns="" id="{4D7FE1F4-DA79-4BEA-B68D-8ED6A3859731}"/>
                </a:ext>
              </a:extLst>
            </p:cNvPr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96" name="Graphic 1">
              <a:extLst>
                <a:ext uri="{FF2B5EF4-FFF2-40B4-BE49-F238E27FC236}">
                  <a16:creationId xmlns:a16="http://schemas.microsoft.com/office/drawing/2014/main" xmlns="" id="{810D097D-B676-4253-A13E-CF1825774DEC}"/>
                </a:ext>
              </a:extLst>
            </p:cNvPr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</p:grpSp>
      <p:grpSp>
        <p:nvGrpSpPr>
          <p:cNvPr id="97" name="Группа 21">
            <a:extLst>
              <a:ext uri="{FF2B5EF4-FFF2-40B4-BE49-F238E27FC236}">
                <a16:creationId xmlns:a16="http://schemas.microsoft.com/office/drawing/2014/main" xmlns="" id="{FB78115B-C6A5-41E0-932C-34DB86D9E81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9326245" y="1104618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100" name="Graphic 1">
              <a:extLst>
                <a:ext uri="{FF2B5EF4-FFF2-40B4-BE49-F238E27FC236}">
                  <a16:creationId xmlns:a16="http://schemas.microsoft.com/office/drawing/2014/main" xmlns="" id="{E90D109E-C172-40AE-BFF7-646FF506EE35}"/>
                </a:ext>
              </a:extLst>
            </p:cNvPr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1" name="Graphic 1">
              <a:extLst>
                <a:ext uri="{FF2B5EF4-FFF2-40B4-BE49-F238E27FC236}">
                  <a16:creationId xmlns:a16="http://schemas.microsoft.com/office/drawing/2014/main" xmlns="" id="{AFE94FE4-BB04-491E-8783-4E416C2D1168}"/>
                </a:ext>
              </a:extLst>
            </p:cNvPr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2" name="Graphic 1">
              <a:extLst>
                <a:ext uri="{FF2B5EF4-FFF2-40B4-BE49-F238E27FC236}">
                  <a16:creationId xmlns:a16="http://schemas.microsoft.com/office/drawing/2014/main" xmlns="" id="{4D7FE1F4-DA79-4BEA-B68D-8ED6A3859731}"/>
                </a:ext>
              </a:extLst>
            </p:cNvPr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3" name="Graphic 1">
              <a:extLst>
                <a:ext uri="{FF2B5EF4-FFF2-40B4-BE49-F238E27FC236}">
                  <a16:creationId xmlns:a16="http://schemas.microsoft.com/office/drawing/2014/main" xmlns="" id="{810D097D-B676-4253-A13E-CF1825774DEC}"/>
                </a:ext>
              </a:extLst>
            </p:cNvPr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</p:grpSp>
      <p:grpSp>
        <p:nvGrpSpPr>
          <p:cNvPr id="104" name="Группа 21">
            <a:extLst>
              <a:ext uri="{FF2B5EF4-FFF2-40B4-BE49-F238E27FC236}">
                <a16:creationId xmlns:a16="http://schemas.microsoft.com/office/drawing/2014/main" xmlns="" id="{FB78115B-C6A5-41E0-932C-34DB86D9E81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1274445" y="1104618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105" name="Graphic 1">
              <a:extLst>
                <a:ext uri="{FF2B5EF4-FFF2-40B4-BE49-F238E27FC236}">
                  <a16:creationId xmlns:a16="http://schemas.microsoft.com/office/drawing/2014/main" xmlns="" id="{E90D109E-C172-40AE-BFF7-646FF506EE35}"/>
                </a:ext>
              </a:extLst>
            </p:cNvPr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6" name="Graphic 1">
              <a:extLst>
                <a:ext uri="{FF2B5EF4-FFF2-40B4-BE49-F238E27FC236}">
                  <a16:creationId xmlns:a16="http://schemas.microsoft.com/office/drawing/2014/main" xmlns="" id="{AFE94FE4-BB04-491E-8783-4E416C2D1168}"/>
                </a:ext>
              </a:extLst>
            </p:cNvPr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7" name="Graphic 1">
              <a:extLst>
                <a:ext uri="{FF2B5EF4-FFF2-40B4-BE49-F238E27FC236}">
                  <a16:creationId xmlns:a16="http://schemas.microsoft.com/office/drawing/2014/main" xmlns="" id="{4D7FE1F4-DA79-4BEA-B68D-8ED6A3859731}"/>
                </a:ext>
              </a:extLst>
            </p:cNvPr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8" name="Graphic 1">
              <a:extLst>
                <a:ext uri="{FF2B5EF4-FFF2-40B4-BE49-F238E27FC236}">
                  <a16:creationId xmlns:a16="http://schemas.microsoft.com/office/drawing/2014/main" xmlns="" id="{810D097D-B676-4253-A13E-CF1825774DEC}"/>
                </a:ext>
              </a:extLst>
            </p:cNvPr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</p:grpSp>
      <p:grpSp>
        <p:nvGrpSpPr>
          <p:cNvPr id="109" name="Группа 21">
            <a:extLst>
              <a:ext uri="{FF2B5EF4-FFF2-40B4-BE49-F238E27FC236}">
                <a16:creationId xmlns:a16="http://schemas.microsoft.com/office/drawing/2014/main" xmlns="" id="{FB78115B-C6A5-41E0-932C-34DB86D9E81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2916978" y="1104618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110" name="Graphic 1">
              <a:extLst>
                <a:ext uri="{FF2B5EF4-FFF2-40B4-BE49-F238E27FC236}">
                  <a16:creationId xmlns:a16="http://schemas.microsoft.com/office/drawing/2014/main" xmlns="" id="{E90D109E-C172-40AE-BFF7-646FF506EE35}"/>
                </a:ext>
              </a:extLst>
            </p:cNvPr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11" name="Graphic 1">
              <a:extLst>
                <a:ext uri="{FF2B5EF4-FFF2-40B4-BE49-F238E27FC236}">
                  <a16:creationId xmlns:a16="http://schemas.microsoft.com/office/drawing/2014/main" xmlns="" id="{AFE94FE4-BB04-491E-8783-4E416C2D1168}"/>
                </a:ext>
              </a:extLst>
            </p:cNvPr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12" name="Graphic 1">
              <a:extLst>
                <a:ext uri="{FF2B5EF4-FFF2-40B4-BE49-F238E27FC236}">
                  <a16:creationId xmlns:a16="http://schemas.microsoft.com/office/drawing/2014/main" xmlns="" id="{4D7FE1F4-DA79-4BEA-B68D-8ED6A3859731}"/>
                </a:ext>
              </a:extLst>
            </p:cNvPr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15" name="Graphic 1">
              <a:extLst>
                <a:ext uri="{FF2B5EF4-FFF2-40B4-BE49-F238E27FC236}">
                  <a16:creationId xmlns:a16="http://schemas.microsoft.com/office/drawing/2014/main" xmlns="" id="{810D097D-B676-4253-A13E-CF1825774DEC}"/>
                </a:ext>
              </a:extLst>
            </p:cNvPr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</p:grpSp>
      <p:sp>
        <p:nvSpPr>
          <p:cNvPr id="118" name="TextBox 4"/>
          <p:cNvSpPr txBox="1">
            <a:spLocks noChangeArrowheads="1"/>
          </p:cNvSpPr>
          <p:nvPr/>
        </p:nvSpPr>
        <p:spPr bwMode="auto">
          <a:xfrm>
            <a:off x="382387" y="4761937"/>
            <a:ext cx="1172094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ru-RU" altLang="ru-RU" sz="32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1-СЫНЫПҚА ҚАБЫЛДАУ</a:t>
            </a:r>
          </a:p>
        </p:txBody>
      </p:sp>
      <p:sp>
        <p:nvSpPr>
          <p:cNvPr id="121" name="Прямоугольник 120"/>
          <p:cNvSpPr/>
          <p:nvPr/>
        </p:nvSpPr>
        <p:spPr>
          <a:xfrm>
            <a:off x="0" y="28649"/>
            <a:ext cx="1219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ҚАЗАҚСТАН РЕСПУБЛИКАСЫНЫҢ Б</a:t>
            </a:r>
            <a:r>
              <a:rPr lang="en-US" sz="1600" b="1" dirty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I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Л</a:t>
            </a:r>
            <a:r>
              <a:rPr lang="en-US" sz="1600" b="1" dirty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I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М МИНИСТРЛ</a:t>
            </a:r>
            <a:r>
              <a:rPr lang="en-US" sz="1600" b="1" dirty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I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Г</a:t>
            </a:r>
            <a:r>
              <a:rPr lang="en-US" sz="1600" b="1" dirty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I</a:t>
            </a:r>
            <a:endParaRPr lang="ru-RU" sz="1600" b="1" dirty="0">
              <a:solidFill>
                <a:schemeClr val="bg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066285" y="6450573"/>
            <a:ext cx="2059429" cy="289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11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         АСТАНА</a:t>
            </a: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825381" y="6669248"/>
            <a:ext cx="3300334" cy="708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2025 </a:t>
            </a:r>
            <a:r>
              <a:rPr lang="ru-RU" sz="11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жыл</a:t>
            </a: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ctr"/>
            <a:endParaRPr lang="ru-RU" sz="1100" b="1" dirty="0">
              <a:solidFill>
                <a:srgbClr val="00206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61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1"/>
          <p:cNvSpPr/>
          <p:nvPr/>
        </p:nvSpPr>
        <p:spPr>
          <a:xfrm>
            <a:off x="0" y="6771468"/>
            <a:ext cx="12191999" cy="865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Прямоугольник 82"/>
          <p:cNvSpPr/>
          <p:nvPr/>
        </p:nvSpPr>
        <p:spPr>
          <a:xfrm>
            <a:off x="7523526" y="905490"/>
            <a:ext cx="3124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Недостатки</a:t>
            </a:r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реализации </a:t>
            </a:r>
            <a:endParaRPr lang="ru-RU" dirty="0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F4347A6B-5AA3-402F-8C92-72B1105F804D}"/>
              </a:ext>
            </a:extLst>
          </p:cNvPr>
          <p:cNvCxnSpPr/>
          <p:nvPr/>
        </p:nvCxnSpPr>
        <p:spPr>
          <a:xfrm flipV="1">
            <a:off x="0" y="550930"/>
            <a:ext cx="12192000" cy="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314949" y="2944722"/>
            <a:ext cx="7385487" cy="228088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dirty="0" err="1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Өлшемі</a:t>
            </a:r>
            <a:r>
              <a:rPr lang="ru-RU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3х4 см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баланың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сандық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фотосуреті</a:t>
            </a:r>
            <a:r>
              <a:rPr lang="ru-RU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052-2/е «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Баланың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денсаулық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паспорты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»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медициналық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анықтамасы</a:t>
            </a:r>
            <a:r>
              <a:rPr lang="ru-RU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065/е «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Профилактикалық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егу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картасы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»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медициналық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анықтамасы</a:t>
            </a:r>
            <a:r>
              <a:rPr lang="ru-RU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Шағын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учаске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бойынша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/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шағын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учаске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бойынша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емес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көрсеткіш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толтырылады</a:t>
            </a:r>
            <a:r>
              <a:rPr lang="ru-RU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Мектепті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таңдау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47542" y="713385"/>
            <a:ext cx="10252547" cy="68505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Мемлекеттік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көрсету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бойынша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өтініш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ағымдағы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жылдың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сәуірінен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31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жылдың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2025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тамызына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дейін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сағат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9: 00-де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қабылданады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94760" y="1518832"/>
            <a:ext cx="11160806" cy="9814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Даярлық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деңгейіне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қарамастан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білім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беру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ұйымына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қызмет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көрсету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аумағында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тұратын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барлық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балалардың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қолжетімділігін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қамтамасыз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ете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отырып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алты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жастан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бастап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балалар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ағымдағы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күнтізбелік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жылда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алты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жасқа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толатын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балалар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қабылданады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;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9471172" y="111816"/>
            <a:ext cx="260118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b="1" dirty="0">
                <a:latin typeface="Times New Roman" pitchFamily="18" charset="0"/>
                <a:cs typeface="Times New Roman" pitchFamily="18" charset="0"/>
              </a:rPr>
              <a:t>1-СЫНЫПҚА ҚАБЫЛДАУ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576775" y="2548676"/>
            <a:ext cx="2800190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Өтініш</a:t>
            </a:r>
            <a:r>
              <a:rPr lang="ru-RU" b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берген</a:t>
            </a:r>
            <a:r>
              <a:rPr lang="ru-RU" b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кезде</a:t>
            </a:r>
            <a:r>
              <a:rPr lang="ru-RU" b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:</a:t>
            </a:r>
            <a:endParaRPr lang="ru-RU" sz="1400" b="1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" name="Правая фигурная скобка 2"/>
          <p:cNvSpPr/>
          <p:nvPr/>
        </p:nvSpPr>
        <p:spPr>
          <a:xfrm>
            <a:off x="8320076" y="3304441"/>
            <a:ext cx="316195" cy="880217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8" name="Прямоугольник 7"/>
          <p:cNvSpPr/>
          <p:nvPr/>
        </p:nvSpPr>
        <p:spPr>
          <a:xfrm>
            <a:off x="8748860" y="3304441"/>
            <a:ext cx="2651229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ҚР ДСМ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сервисінен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электронды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түрде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тартылады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(1 </a:t>
            </a:r>
            <a:r>
              <a:rPr lang="ru-RU" sz="16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сәуірге</a:t>
            </a:r>
            <a:r>
              <a:rPr lang="ru-RU" sz="16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дейін</a:t>
            </a:r>
            <a:r>
              <a:rPr lang="ru-RU" sz="16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медициналық</a:t>
            </a:r>
            <a:r>
              <a:rPr lang="ru-RU" sz="16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тексеруден</a:t>
            </a:r>
            <a:r>
              <a:rPr lang="ru-RU" sz="16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өту</a:t>
            </a:r>
            <a:r>
              <a:rPr lang="ru-RU" sz="16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қажет</a:t>
            </a:r>
            <a:r>
              <a:rPr lang="ru-RU" sz="16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)</a:t>
            </a:r>
            <a:endParaRPr lang="kk-K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16182" y="111816"/>
            <a:ext cx="26664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185ABA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ҚАЖЕТТІ ҚҰЖАТТАР</a:t>
            </a:r>
            <a:endParaRPr lang="kk-KZ" dirty="0">
              <a:solidFill>
                <a:srgbClr val="185AB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16468" y="5399444"/>
            <a:ext cx="11394393" cy="1367234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indent="444500" algn="just"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Өтініш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түрін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таңдау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кезінде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ПМПК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қорытындысы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болған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жағдайда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арнайы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мектептер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арнайы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сыныптарға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өтініш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беру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іске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асырылады</a:t>
            </a:r>
            <a:r>
              <a:rPr lang="ru-RU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</a:t>
            </a:r>
          </a:p>
          <a:p>
            <a:pPr indent="444500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Ол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үшін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НОБД-да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арнайы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сыныптар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арнайы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мектептердің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көрсеткіштерінде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бұзушылықтардың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түрлерін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көрсету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қажет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іске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асыруда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).</a:t>
            </a:r>
            <a:endParaRPr lang="ru-RU" sz="1400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737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1"/>
          <p:cNvSpPr/>
          <p:nvPr/>
        </p:nvSpPr>
        <p:spPr>
          <a:xfrm>
            <a:off x="0" y="6771468"/>
            <a:ext cx="12191999" cy="865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F4347A6B-5AA3-402F-8C92-72B1105F804D}"/>
              </a:ext>
            </a:extLst>
          </p:cNvPr>
          <p:cNvCxnSpPr/>
          <p:nvPr/>
        </p:nvCxnSpPr>
        <p:spPr>
          <a:xfrm flipV="1">
            <a:off x="11836" y="690327"/>
            <a:ext cx="12192000" cy="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386768" y="5842010"/>
            <a:ext cx="11634656" cy="685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«</a:t>
            </a:r>
            <a:r>
              <a:rPr lang="ru-RU" sz="12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Қазақстан</a:t>
            </a: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Республикасындағы</a:t>
            </a: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жергілікті</a:t>
            </a: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мемлекеттік</a:t>
            </a: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басқару</a:t>
            </a: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және</a:t>
            </a: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өзін-өзі</a:t>
            </a: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басқару</a:t>
            </a: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туралы</a:t>
            </a: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» </a:t>
            </a:r>
            <a:r>
              <a:rPr lang="ru-RU" sz="12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Қазақстан</a:t>
            </a: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Республикасының</a:t>
            </a: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2001 </a:t>
            </a:r>
            <a:r>
              <a:rPr lang="ru-RU" sz="12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жылғы</a:t>
            </a: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23 </a:t>
            </a:r>
            <a:r>
              <a:rPr lang="ru-RU" sz="12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қаңтардағы</a:t>
            </a: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№ 148 </a:t>
            </a:r>
            <a:r>
              <a:rPr lang="ru-RU" sz="12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Заңының</a:t>
            </a: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27-бабының 21-2) </a:t>
            </a:r>
            <a:r>
              <a:rPr lang="ru-RU" sz="12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тармағына</a:t>
            </a: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сәйкес</a:t>
            </a: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облыстардың</a:t>
            </a: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, </a:t>
            </a:r>
            <a:r>
              <a:rPr lang="ru-RU" sz="12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республикалық</a:t>
            </a: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маңызы</a:t>
            </a: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бар </a:t>
            </a:r>
            <a:r>
              <a:rPr lang="ru-RU" sz="12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қалалардың</a:t>
            </a: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, </a:t>
            </a:r>
            <a:r>
              <a:rPr lang="ru-RU" sz="12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астананың</a:t>
            </a: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әкімдіктері</a:t>
            </a: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Қазақстан</a:t>
            </a: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Республикасының</a:t>
            </a: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заңнамасына</a:t>
            </a: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сәйкес</a:t>
            </a: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«</a:t>
            </a:r>
            <a:r>
              <a:rPr lang="ru-RU" sz="12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Мекенжай</a:t>
            </a: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тіркелімі</a:t>
            </a: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» </a:t>
            </a:r>
            <a:r>
              <a:rPr lang="ru-RU" sz="12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ақпараттық</a:t>
            </a: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жүйесін</a:t>
            </a: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жүргізуді</a:t>
            </a: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және</a:t>
            </a: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толтыруды</a:t>
            </a: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қамтамасыз</a:t>
            </a: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етеді</a:t>
            </a:r>
            <a:r>
              <a:rPr lang="ru-RU" sz="1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374047" y="207914"/>
            <a:ext cx="34346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dirty="0">
                <a:solidFill>
                  <a:srgbClr val="185ABA"/>
                </a:solidFill>
                <a:latin typeface="Times New Roman" pitchFamily="18" charset="0"/>
                <a:cs typeface="Times New Roman" pitchFamily="18" charset="0"/>
              </a:rPr>
              <a:t>«ШАҒЫН УЧАСКЕ» МОДУЛІ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14015" y="2964192"/>
            <a:ext cx="5741264" cy="2655279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республикалық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маңызы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бар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қалалардың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астананың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аудандардың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облыстық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маңызы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бар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қалалардың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білім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беруді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басқару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органдары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бекіткен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«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Білім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беру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ұйымдарына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қызмет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көрсету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аумағы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»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бұйрығы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- АР МДҚ-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дағы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өзекті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мәліметтер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Мемлекеттік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қызмет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көрсету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кезінде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үйлердің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мекен-жайларын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ҚМЖБ АЖ-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дағы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мектептің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шағын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учаскесіне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байланыстыру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1180168" y="819692"/>
            <a:ext cx="9208478" cy="1913930"/>
            <a:chOff x="436684" y="836118"/>
            <a:chExt cx="9208478" cy="191393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436684" y="836118"/>
              <a:ext cx="9208478" cy="1277786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txBody>
            <a:bodyPr wrap="square">
              <a:spAutoFit/>
            </a:bodyPr>
            <a:lstStyle/>
            <a:p>
              <a:pPr indent="450215" algn="just">
                <a:lnSpc>
                  <a:spcPct val="107000"/>
                </a:lnSpc>
                <a:spcAft>
                  <a:spcPts val="800"/>
                </a:spcAft>
              </a:pPr>
              <a:r>
                <a:rPr lang="ru-RU" dirty="0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ҚМДБ АЖ-да </a:t>
              </a:r>
              <a:r>
                <a:rPr lang="ru-RU" dirty="0" err="1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өтініш</a:t>
              </a:r>
              <a:r>
                <a:rPr lang="ru-RU" dirty="0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 </a:t>
              </a:r>
              <a:r>
                <a:rPr lang="ru-RU" dirty="0" err="1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берушілердің</a:t>
              </a:r>
              <a:r>
                <a:rPr lang="ru-RU" dirty="0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 </a:t>
              </a:r>
              <a:r>
                <a:rPr lang="ru-RU" dirty="0" err="1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мекенжайын</a:t>
              </a:r>
              <a:r>
                <a:rPr lang="ru-RU" dirty="0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 </a:t>
              </a:r>
              <a:r>
                <a:rPr lang="ru-RU" dirty="0" err="1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автоматты</a:t>
              </a:r>
              <a:r>
                <a:rPr lang="ru-RU" dirty="0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 </a:t>
              </a:r>
              <a:r>
                <a:rPr lang="ru-RU" dirty="0" err="1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түрде</a:t>
              </a:r>
              <a:r>
                <a:rPr lang="ru-RU" dirty="0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 </a:t>
              </a:r>
              <a:r>
                <a:rPr lang="ru-RU" dirty="0" err="1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мектепке</a:t>
              </a:r>
              <a:r>
                <a:rPr lang="ru-RU" dirty="0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 </a:t>
              </a:r>
              <a:r>
                <a:rPr lang="ru-RU" dirty="0" err="1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шағын</a:t>
              </a:r>
              <a:r>
                <a:rPr lang="ru-RU" dirty="0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 </a:t>
              </a:r>
              <a:r>
                <a:rPr lang="ru-RU" dirty="0" err="1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учаске</a:t>
              </a:r>
              <a:r>
                <a:rPr lang="ru-RU" dirty="0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 </a:t>
              </a:r>
              <a:r>
                <a:rPr lang="ru-RU" dirty="0" err="1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бойынша</a:t>
              </a:r>
              <a:r>
                <a:rPr lang="ru-RU" dirty="0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 </a:t>
              </a:r>
              <a:r>
                <a:rPr lang="ru-RU" dirty="0" err="1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бекіту</a:t>
              </a:r>
              <a:r>
                <a:rPr lang="ru-RU" dirty="0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 </a:t>
              </a:r>
              <a:r>
                <a:rPr lang="ru-RU" dirty="0" err="1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үшін</a:t>
              </a:r>
              <a:r>
                <a:rPr lang="ru-RU" dirty="0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 «</a:t>
              </a:r>
              <a:r>
                <a:rPr lang="ru-RU" dirty="0" err="1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Шағын</a:t>
              </a:r>
              <a:r>
                <a:rPr lang="ru-RU" dirty="0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 </a:t>
              </a:r>
              <a:r>
                <a:rPr lang="ru-RU" dirty="0" err="1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учаске</a:t>
              </a:r>
              <a:r>
                <a:rPr lang="ru-RU" dirty="0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» </a:t>
              </a:r>
              <a:r>
                <a:rPr lang="ru-RU" dirty="0" err="1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модулі</a:t>
              </a:r>
              <a:r>
                <a:rPr lang="ru-RU" dirty="0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 </a:t>
              </a:r>
              <a:r>
                <a:rPr lang="ru-RU" dirty="0" err="1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іске</a:t>
              </a:r>
              <a:r>
                <a:rPr lang="ru-RU" dirty="0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 </a:t>
              </a:r>
              <a:r>
                <a:rPr lang="ru-RU" dirty="0" err="1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асырылды</a:t>
              </a:r>
              <a:r>
                <a:rPr lang="ru-RU" dirty="0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 </a:t>
              </a:r>
              <a:r>
                <a:rPr lang="ru-RU" dirty="0" err="1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және</a:t>
              </a:r>
              <a:r>
                <a:rPr lang="ru-RU" dirty="0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 </a:t>
              </a:r>
              <a:r>
                <a:rPr lang="ru-RU" dirty="0" err="1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өтініш</a:t>
              </a:r>
              <a:r>
                <a:rPr lang="ru-RU" dirty="0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 </a:t>
              </a:r>
              <a:r>
                <a:rPr lang="ru-RU" dirty="0" err="1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берушілер</a:t>
              </a:r>
              <a:r>
                <a:rPr lang="ru-RU" dirty="0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 мен </a:t>
              </a:r>
              <a:r>
                <a:rPr lang="ru-RU" dirty="0" err="1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мектептердің</a:t>
              </a:r>
              <a:r>
                <a:rPr lang="ru-RU" dirty="0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 </a:t>
              </a:r>
              <a:r>
                <a:rPr lang="ru-RU" dirty="0" err="1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мекенжайларын</a:t>
              </a:r>
              <a:r>
                <a:rPr lang="ru-RU" dirty="0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 </a:t>
              </a:r>
              <a:r>
                <a:rPr lang="ru-RU" dirty="0" err="1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тарту</a:t>
              </a:r>
              <a:r>
                <a:rPr lang="ru-RU" dirty="0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 </a:t>
              </a:r>
              <a:r>
                <a:rPr lang="ru-RU" dirty="0" err="1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үшін</a:t>
              </a:r>
              <a:r>
                <a:rPr lang="ru-RU" dirty="0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 «</a:t>
              </a:r>
              <a:r>
                <a:rPr lang="ru-RU" dirty="0" err="1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Мекенжай</a:t>
              </a:r>
              <a:r>
                <a:rPr lang="ru-RU" dirty="0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 </a:t>
              </a:r>
              <a:r>
                <a:rPr lang="ru-RU" dirty="0" err="1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тіркелімі</a:t>
              </a:r>
              <a:r>
                <a:rPr lang="ru-RU" dirty="0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» </a:t>
              </a:r>
              <a:r>
                <a:rPr lang="ru-RU" dirty="0" err="1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мемлекеттік</a:t>
              </a:r>
              <a:r>
                <a:rPr lang="ru-RU" dirty="0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 </a:t>
              </a:r>
              <a:r>
                <a:rPr lang="ru-RU" dirty="0" err="1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дерекқорымен</a:t>
              </a:r>
              <a:r>
                <a:rPr lang="ru-RU" dirty="0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 (</a:t>
              </a:r>
              <a:r>
                <a:rPr lang="ru-RU" dirty="0" err="1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бұдан</a:t>
              </a:r>
              <a:r>
                <a:rPr lang="ru-RU" dirty="0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 </a:t>
              </a:r>
              <a:r>
                <a:rPr lang="ru-RU" dirty="0" err="1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әрі</a:t>
              </a:r>
              <a:r>
                <a:rPr lang="ru-RU" dirty="0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 - АР МДҚ) </a:t>
              </a:r>
              <a:r>
                <a:rPr lang="ru-RU" dirty="0" err="1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ықпалдастыру</a:t>
              </a:r>
              <a:r>
                <a:rPr lang="ru-RU" dirty="0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 </a:t>
              </a:r>
              <a:r>
                <a:rPr lang="ru-RU" dirty="0" err="1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жүргізілді</a:t>
              </a:r>
              <a:r>
                <a:rPr lang="ru-RU" dirty="0"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 flipH="1">
              <a:off x="896815" y="2108305"/>
              <a:ext cx="8792" cy="6417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Прямоугольник 12"/>
          <p:cNvSpPr/>
          <p:nvPr/>
        </p:nvSpPr>
        <p:spPr>
          <a:xfrm>
            <a:off x="1055348" y="2651384"/>
            <a:ext cx="733727" cy="3228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қажет</a:t>
            </a:r>
            <a:r>
              <a:rPr lang="ru-RU" sz="1400" b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: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888154" y="2964192"/>
            <a:ext cx="4911199" cy="1465209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Құжат</a:t>
            </a:r>
            <a:r>
              <a:rPr lang="ru-RU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тапсыру</a:t>
            </a:r>
            <a:r>
              <a:rPr lang="ru-RU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кезінде</a:t>
            </a:r>
            <a:r>
              <a:rPr lang="ru-RU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егер</a:t>
            </a:r>
            <a:r>
              <a:rPr lang="ru-RU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білім</a:t>
            </a:r>
            <a:r>
              <a:rPr lang="ru-RU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беру </a:t>
            </a:r>
            <a:r>
              <a:rPr lang="ru-RU" sz="14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ұйымдарында</a:t>
            </a:r>
            <a:r>
              <a:rPr lang="ru-RU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балаларды</a:t>
            </a:r>
            <a:r>
              <a:rPr lang="ru-RU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шағын</a:t>
            </a:r>
            <a:r>
              <a:rPr lang="ru-RU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учаскеден</a:t>
            </a:r>
            <a:r>
              <a:rPr lang="ru-RU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тыс</a:t>
            </a:r>
            <a:r>
              <a:rPr lang="ru-RU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жерге</a:t>
            </a:r>
            <a:r>
              <a:rPr lang="ru-RU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қабылдау</a:t>
            </a:r>
            <a:r>
              <a:rPr lang="ru-RU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үшін</a:t>
            </a:r>
            <a:r>
              <a:rPr lang="ru-RU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орындар</a:t>
            </a:r>
            <a:r>
              <a:rPr lang="ru-RU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толтырылса</a:t>
            </a:r>
            <a:r>
              <a:rPr lang="ru-RU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шағын</a:t>
            </a:r>
            <a:r>
              <a:rPr lang="ru-RU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учаскеден</a:t>
            </a:r>
            <a:r>
              <a:rPr lang="ru-RU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тыс</a:t>
            </a:r>
            <a:r>
              <a:rPr lang="ru-RU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таңдау</a:t>
            </a:r>
            <a:r>
              <a:rPr lang="ru-RU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кезінде</a:t>
            </a:r>
            <a:r>
              <a:rPr lang="ru-RU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білім</a:t>
            </a:r>
            <a:r>
              <a:rPr lang="ru-RU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беру </a:t>
            </a:r>
            <a:r>
              <a:rPr lang="ru-RU" sz="14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ұйымын</a:t>
            </a:r>
            <a:r>
              <a:rPr lang="ru-RU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таңдау</a:t>
            </a:r>
            <a:r>
              <a:rPr lang="ru-RU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шектеледі</a:t>
            </a:r>
            <a:r>
              <a:rPr lang="ru-RU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(</a:t>
            </a:r>
            <a:r>
              <a:rPr lang="ru-RU" sz="14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яғни</a:t>
            </a:r>
            <a:r>
              <a:rPr lang="ru-RU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егер</a:t>
            </a:r>
            <a:r>
              <a:rPr lang="ru-RU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мектепте</a:t>
            </a:r>
            <a:r>
              <a:rPr lang="ru-RU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балаларға</a:t>
            </a:r>
            <a:r>
              <a:rPr lang="ru-RU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арналған</a:t>
            </a:r>
            <a:r>
              <a:rPr lang="ru-RU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орындар</a:t>
            </a:r>
            <a:r>
              <a:rPr lang="ru-RU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шағын</a:t>
            </a:r>
            <a:r>
              <a:rPr lang="ru-RU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учаскеден</a:t>
            </a:r>
            <a:r>
              <a:rPr lang="ru-RU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тыс</a:t>
            </a:r>
            <a:r>
              <a:rPr lang="ru-RU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жерде</a:t>
            </a:r>
            <a:r>
              <a:rPr lang="ru-RU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3/1 </a:t>
            </a:r>
            <a:r>
              <a:rPr lang="ru-RU" sz="14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қағидаты</a:t>
            </a:r>
            <a:r>
              <a:rPr lang="ru-RU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бойынша</a:t>
            </a:r>
            <a:r>
              <a:rPr lang="ru-RU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толтырылса</a:t>
            </a:r>
            <a:r>
              <a:rPr lang="ru-RU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автоматты</a:t>
            </a:r>
            <a:r>
              <a:rPr lang="ru-RU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түрде</a:t>
            </a:r>
            <a:r>
              <a:rPr lang="ru-RU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бас </a:t>
            </a:r>
            <a:r>
              <a:rPr lang="ru-RU" sz="14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тарту</a:t>
            </a:r>
            <a:r>
              <a:rPr lang="ru-RU" sz="1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).</a:t>
            </a:r>
            <a:endParaRPr lang="ru-RU" sz="1400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9800108" y="2096496"/>
            <a:ext cx="8792" cy="641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7636" y="227894"/>
            <a:ext cx="26162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9354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1"/>
          <p:cNvSpPr/>
          <p:nvPr/>
        </p:nvSpPr>
        <p:spPr>
          <a:xfrm>
            <a:off x="0" y="6771468"/>
            <a:ext cx="12191999" cy="865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Прямоугольник 82"/>
          <p:cNvSpPr/>
          <p:nvPr/>
        </p:nvSpPr>
        <p:spPr>
          <a:xfrm>
            <a:off x="7523526" y="905490"/>
            <a:ext cx="3124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Недостатки</a:t>
            </a:r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реализации </a:t>
            </a:r>
            <a:endParaRPr lang="ru-RU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7543613" y="889691"/>
            <a:ext cx="4134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Недостатки</a:t>
            </a:r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реализации (риски) </a:t>
            </a:r>
            <a:endParaRPr lang="ru-RU" dirty="0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F4347A6B-5AA3-402F-8C92-72B1105F804D}"/>
              </a:ext>
            </a:extLst>
          </p:cNvPr>
          <p:cNvCxnSpPr/>
          <p:nvPr/>
        </p:nvCxnSpPr>
        <p:spPr>
          <a:xfrm flipV="1">
            <a:off x="0" y="679238"/>
            <a:ext cx="12192000" cy="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072341" y="1154403"/>
            <a:ext cx="10341033" cy="3733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егер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бала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мектепке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дейінгі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ұйым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контингентінде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немесе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мектеп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жанындағы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білім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беру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ұйымында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немесе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0-сыныптарда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тіркелген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болса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құжат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беруге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жол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беріледі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kk-KZ" sz="2000" dirty="0" smtClean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егер</a:t>
            </a:r>
            <a:r>
              <a:rPr lang="ru-RU" sz="20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бала </a:t>
            </a:r>
            <a:r>
              <a:rPr lang="ru-RU" sz="20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мектеп</a:t>
            </a:r>
            <a: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білім</a:t>
            </a:r>
            <a: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беру </a:t>
            </a:r>
            <a:r>
              <a:rPr lang="ru-RU" sz="20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ұйымының</a:t>
            </a:r>
            <a: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контингентінде</a:t>
            </a:r>
            <a: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1 </a:t>
            </a:r>
            <a:r>
              <a:rPr lang="ru-RU" sz="20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одан</a:t>
            </a:r>
            <a: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жоғары</a:t>
            </a:r>
            <a: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сыныптарда</a:t>
            </a:r>
            <a: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болса</a:t>
            </a:r>
            <a: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құжат</a:t>
            </a:r>
            <a: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беруге</a:t>
            </a:r>
            <a: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жол</a:t>
            </a:r>
            <a: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берілмейді</a:t>
            </a:r>
            <a:r>
              <a:rPr lang="ru-RU" sz="20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kk-KZ" sz="2000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k-KZ" sz="20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- егер </a:t>
            </a:r>
            <a:r>
              <a:rPr lang="kk-KZ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бала ПМПК қорытындысы және қамқоршылық кеңестің шешімі болған кезде мектеп білім беру ұйымының контингентінде 1 және одан жоғары сыныптарда тіркелген болса, құжат беруге жол беріледі;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9610845" y="143321"/>
            <a:ext cx="24563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400" b="1" dirty="0">
                <a:latin typeface="Times New Roman" pitchFamily="18" charset="0"/>
                <a:cs typeface="Times New Roman" pitchFamily="18" charset="0"/>
              </a:rPr>
              <a:t>1-СЫНЫПҚА ҚАБЫЛДАУ</a:t>
            </a:r>
          </a:p>
        </p:txBody>
      </p:sp>
      <p:sp>
        <p:nvSpPr>
          <p:cNvPr id="3" name="Плюс 2"/>
          <p:cNvSpPr/>
          <p:nvPr/>
        </p:nvSpPr>
        <p:spPr>
          <a:xfrm rot="18994839">
            <a:off x="530294" y="2900130"/>
            <a:ext cx="307731" cy="334108"/>
          </a:xfrm>
          <a:prstGeom prst="mathPlus">
            <a:avLst/>
          </a:prstGeom>
          <a:solidFill>
            <a:srgbClr val="FF0000"/>
          </a:solidFill>
          <a:ln>
            <a:solidFill>
              <a:srgbClr val="FF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5" name="Фигура, имеющая форму буквы L 4"/>
          <p:cNvSpPr/>
          <p:nvPr/>
        </p:nvSpPr>
        <p:spPr>
          <a:xfrm rot="18683410">
            <a:off x="634370" y="1654677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4" name="Фигура, имеющая форму буквы L 13"/>
          <p:cNvSpPr/>
          <p:nvPr/>
        </p:nvSpPr>
        <p:spPr>
          <a:xfrm rot="18683410">
            <a:off x="659359" y="4115079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8" name="Прямоугольник 17"/>
          <p:cNvSpPr/>
          <p:nvPr/>
        </p:nvSpPr>
        <p:spPr>
          <a:xfrm>
            <a:off x="504140" y="5044128"/>
            <a:ext cx="10806545" cy="750975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Bilim</a:t>
            </a:r>
            <a:r>
              <a:rPr lang="en-US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сервисі</a:t>
            </a:r>
            <a: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арқылы</a:t>
            </a:r>
            <a: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«</a:t>
            </a:r>
            <a:r>
              <a:rPr lang="ru-RU" sz="20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Білім</a:t>
            </a:r>
            <a: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беру </a:t>
            </a:r>
            <a:r>
              <a:rPr lang="ru-RU" sz="20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қызметтері</a:t>
            </a:r>
            <a: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туралы</a:t>
            </a:r>
            <a: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үлгі</a:t>
            </a:r>
            <a: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шартқа</a:t>
            </a:r>
            <a: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» </a:t>
            </a:r>
            <a:r>
              <a:rPr lang="ru-RU" sz="20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қол</a:t>
            </a:r>
            <a: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қойылғаннан</a:t>
            </a:r>
            <a: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кейін</a:t>
            </a:r>
            <a: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білім</a:t>
            </a:r>
            <a: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беру </a:t>
            </a:r>
            <a:r>
              <a:rPr lang="ru-RU" sz="20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ұйымына</a:t>
            </a:r>
            <a: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қабылдау</a:t>
            </a:r>
            <a: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22212" y="97155"/>
            <a:ext cx="80528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b="1" dirty="0">
                <a:solidFill>
                  <a:srgbClr val="185ABA"/>
                </a:solidFill>
                <a:latin typeface="Times New Roman" pitchFamily="18" charset="0"/>
                <a:cs typeface="Times New Roman" pitchFamily="18" charset="0"/>
              </a:rPr>
              <a:t>БІЛІМ БЕРУ ҰЙЫМЫНА ЖІБЕРУ ЖӘНЕ ОҚУҒА ҚАБЫЛДАУ</a:t>
            </a:r>
          </a:p>
        </p:txBody>
      </p:sp>
    </p:spTree>
    <p:extLst>
      <p:ext uri="{BB962C8B-B14F-4D97-AF65-F5344CB8AC3E}">
        <p14:creationId xmlns:p14="http://schemas.microsoft.com/office/powerpoint/2010/main" val="751656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1"/>
          <p:cNvSpPr/>
          <p:nvPr/>
        </p:nvSpPr>
        <p:spPr>
          <a:xfrm>
            <a:off x="0" y="6771468"/>
            <a:ext cx="12191999" cy="865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Прямоугольник 82"/>
          <p:cNvSpPr/>
          <p:nvPr/>
        </p:nvSpPr>
        <p:spPr>
          <a:xfrm>
            <a:off x="7523526" y="905490"/>
            <a:ext cx="3124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Недостатки</a:t>
            </a:r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реализации </a:t>
            </a:r>
            <a:endParaRPr lang="ru-RU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7543613" y="889691"/>
            <a:ext cx="4134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Недостатки</a:t>
            </a:r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реализации (риски) </a:t>
            </a:r>
            <a:endParaRPr lang="ru-RU" dirty="0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F4347A6B-5AA3-402F-8C92-72B1105F804D}"/>
              </a:ext>
            </a:extLst>
          </p:cNvPr>
          <p:cNvCxnSpPr/>
          <p:nvPr/>
        </p:nvCxnSpPr>
        <p:spPr>
          <a:xfrm flipV="1">
            <a:off x="0" y="972068"/>
            <a:ext cx="12192000" cy="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585089" y="1337116"/>
            <a:ext cx="10341033" cy="5064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Tx/>
              <a:buChar char="-"/>
            </a:pP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«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Шағын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учаске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»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модулін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толтыру</a:t>
            </a:r>
            <a:r>
              <a:rPr lang="ru-RU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</a:pPr>
            <a:endParaRPr lang="kk-KZ" dirty="0" smtClean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285750" indent="-285750" algn="just">
              <a:lnSpc>
                <a:spcPct val="107000"/>
              </a:lnSpc>
              <a:buFontTx/>
              <a:buChar char="-"/>
            </a:pPr>
            <a:r>
              <a:rPr lang="ru-RU" dirty="0" err="1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Бекітілген</a:t>
            </a:r>
            <a:r>
              <a:rPr lang="ru-RU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бұйрық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«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Білім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беру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ұйымдарына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қызмет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көрсету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аумағы</a:t>
            </a:r>
            <a:r>
              <a:rPr lang="ru-RU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»;</a:t>
            </a:r>
            <a:endParaRPr lang="ru-RU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</a:pPr>
            <a:endParaRPr lang="kk-KZ" dirty="0" smtClean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285750" indent="-285750" algn="just">
              <a:lnSpc>
                <a:spcPct val="107000"/>
              </a:lnSpc>
              <a:buFontTx/>
              <a:buChar char="-"/>
            </a:pPr>
            <a:r>
              <a:rPr lang="ru-RU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НОБД 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ММ АЖО логин/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парольдерді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өзектендіру</a:t>
            </a:r>
            <a:r>
              <a:rPr lang="ru-RU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</a:pPr>
            <a:endParaRPr lang="kk-KZ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285750" indent="-285750" algn="just">
              <a:lnSpc>
                <a:spcPct val="107000"/>
              </a:lnSpc>
              <a:buFontTx/>
              <a:buChar char="-"/>
            </a:pPr>
            <a:r>
              <a:rPr lang="kk-KZ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052-2/е </a:t>
            </a:r>
            <a:r>
              <a:rPr lang="kk-KZ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«Бала денсаулығының паспорты», 065/е «Профилактикалық егулер картасы» медициналық анықтамалары бойынша ДСМ АЖ ақпараттың пайда болуы үшін ағымдағы жылғы 1 сәуірге дейін медициналық тексеруден өткені туралы ата-аналарды хабардар ету</a:t>
            </a:r>
            <a:r>
              <a:rPr lang="kk-KZ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ct val="107000"/>
              </a:lnSpc>
              <a:buFontTx/>
              <a:buChar char="-"/>
            </a:pPr>
            <a:endParaRPr lang="kk-KZ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285750" indent="-285750" algn="just">
              <a:lnSpc>
                <a:spcPct val="107000"/>
              </a:lnSpc>
              <a:buFontTx/>
              <a:buChar char="-"/>
            </a:pPr>
            <a:r>
              <a:rPr lang="en-US" dirty="0" err="1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eGov</a:t>
            </a:r>
            <a:r>
              <a:rPr lang="en-US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kk-KZ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порталында мектептер анықтамалығын өзектендіру үшін мектептердің өзекті тізімі</a:t>
            </a:r>
            <a:r>
              <a:rPr lang="kk-KZ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07000"/>
              </a:lnSpc>
            </a:pPr>
            <a:endParaRPr lang="kk-KZ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</a:pPr>
            <a:endParaRPr lang="kk-KZ" dirty="0" smtClean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</a:pPr>
            <a:endParaRPr lang="kk-K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endParaRPr lang="kk-KZ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517191" y="538926"/>
            <a:ext cx="27667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1 СЫНЫПҚА ҚАБЫЛДАУ</a:t>
            </a:r>
            <a:endParaRPr lang="kk-KZ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Фигура, имеющая форму буквы L 4"/>
          <p:cNvSpPr/>
          <p:nvPr/>
        </p:nvSpPr>
        <p:spPr>
          <a:xfrm rot="18683410">
            <a:off x="1144092" y="1616072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4" name="Фигура, имеющая форму буквы L 13"/>
          <p:cNvSpPr/>
          <p:nvPr/>
        </p:nvSpPr>
        <p:spPr>
          <a:xfrm rot="18683410">
            <a:off x="1128684" y="2757663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5" name="Фигура, имеющая форму буквы L 14"/>
          <p:cNvSpPr/>
          <p:nvPr/>
        </p:nvSpPr>
        <p:spPr>
          <a:xfrm rot="18683410">
            <a:off x="1143956" y="2186868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9" name="Фигура, имеющая форму буквы L 18"/>
          <p:cNvSpPr/>
          <p:nvPr/>
        </p:nvSpPr>
        <p:spPr>
          <a:xfrm rot="18683410">
            <a:off x="1128684" y="3581403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20" name="Фигура, имеющая форму буквы L 19"/>
          <p:cNvSpPr/>
          <p:nvPr/>
        </p:nvSpPr>
        <p:spPr>
          <a:xfrm rot="18683410">
            <a:off x="1128685" y="4552987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21" name="Прямоугольник 20"/>
          <p:cNvSpPr/>
          <p:nvPr/>
        </p:nvSpPr>
        <p:spPr>
          <a:xfrm>
            <a:off x="914266" y="146382"/>
            <a:ext cx="95543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>
                <a:solidFill>
                  <a:srgbClr val="185ABA"/>
                </a:solidFill>
                <a:latin typeface="Times New Roman" pitchFamily="18" charset="0"/>
                <a:cs typeface="Times New Roman" pitchFamily="18" charset="0"/>
              </a:rPr>
              <a:t>ЖАО ЖӘНЕ БІЛІМ БЕРУ ҰЙЫМЫ ТАРАПЫНАН ҚАЖЕТТІ ЖҰМЫСТАР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46868" y="5430048"/>
            <a:ext cx="10806545" cy="1087927"/>
          </a:xfrm>
          <a:prstGeom prst="rect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3-08-4/1653-И № 04.03.2025 </a:t>
            </a:r>
            <a:r>
              <a:rPr lang="ru-RU" sz="1600" b="1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нұсқаулығы</a:t>
            </a:r>
            <a:r>
              <a:rPr lang="ru-RU" sz="1600" b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бар ЖАО-</a:t>
            </a:r>
            <a:r>
              <a:rPr lang="ru-RU" sz="1600" b="1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ға</a:t>
            </a:r>
            <a:r>
              <a:rPr lang="ru-RU" sz="1600" b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хат</a:t>
            </a:r>
          </a:p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МП </a:t>
            </a:r>
            <a:r>
              <a:rPr lang="ru-RU" sz="1600" b="1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контактілері</a:t>
            </a:r>
            <a:r>
              <a:rPr lang="ru-RU" sz="1600" b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(7172) 74-20-35</a:t>
            </a:r>
          </a:p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en-US" sz="1600" b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WhatsApp </a:t>
            </a:r>
            <a:r>
              <a:rPr lang="ru-RU" sz="1600" b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чат: «ҚАБЫЛДАУ 1-сынып»</a:t>
            </a:r>
          </a:p>
        </p:txBody>
      </p:sp>
    </p:spTree>
    <p:extLst>
      <p:ext uri="{BB962C8B-B14F-4D97-AF65-F5344CB8AC3E}">
        <p14:creationId xmlns:p14="http://schemas.microsoft.com/office/powerpoint/2010/main" val="31561661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11778</TotalTime>
  <Words>584</Words>
  <Application>Microsoft Office PowerPoint</Application>
  <PresentationFormat>Произвольный</PresentationFormat>
  <Paragraphs>62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Тойымбеков Адил Кайратулы</dc:creator>
  <cp:lastModifiedBy>Admin</cp:lastModifiedBy>
  <cp:revision>819</cp:revision>
  <cp:lastPrinted>2023-07-17T02:17:51Z</cp:lastPrinted>
  <dcterms:created xsi:type="dcterms:W3CDTF">2022-10-17T08:31:32Z</dcterms:created>
  <dcterms:modified xsi:type="dcterms:W3CDTF">2025-03-13T07:35:03Z</dcterms:modified>
</cp:coreProperties>
</file>